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3" r:id="rId4"/>
    <p:sldId id="264"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259212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61683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444341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1AEB2B2-775A-498D-96BD-240F894F7D48}"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16304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AEB2B2-775A-498D-96BD-240F894F7D48}" type="datetimeFigureOut">
              <a:rPr lang="en-US" smtClean="0"/>
              <a:t>3/20/2017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0803151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AEB2B2-775A-498D-96BD-240F894F7D48}" type="datetimeFigureOut">
              <a:rPr lang="en-US" smtClean="0"/>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914508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AEB2B2-775A-498D-96BD-240F894F7D48}" type="datetimeFigureOut">
              <a:rPr lang="en-US" smtClean="0"/>
              <a:t>3/20/2017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352620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1AEB2B2-775A-498D-96BD-240F894F7D48}" type="datetimeFigureOut">
              <a:rPr lang="en-US" smtClean="0"/>
              <a:t>3/20/2017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1089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EB2B2-775A-498D-96BD-240F894F7D48}" type="datetimeFigureOut">
              <a:rPr lang="en-US" smtClean="0"/>
              <a:t>3/20/2017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1598332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850098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1AEB2B2-775A-498D-96BD-240F894F7D48}" type="datetimeFigureOut">
              <a:rPr lang="en-US" smtClean="0"/>
              <a:t>3/20/2017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1E6580-B9EC-43B6-BB55-B540F6816EEC}" type="slidenum">
              <a:rPr lang="en-US" smtClean="0"/>
              <a:t>‹#›</a:t>
            </a:fld>
            <a:endParaRPr lang="en-US"/>
          </a:p>
        </p:txBody>
      </p:sp>
    </p:spTree>
    <p:extLst>
      <p:ext uri="{BB962C8B-B14F-4D97-AF65-F5344CB8AC3E}">
        <p14:creationId xmlns:p14="http://schemas.microsoft.com/office/powerpoint/2010/main" val="2739083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9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EB2B2-775A-498D-96BD-240F894F7D48}" type="datetimeFigureOut">
              <a:rPr lang="en-US" smtClean="0"/>
              <a:t>3/20/2017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1E6580-B9EC-43B6-BB55-B540F6816EEC}" type="slidenum">
              <a:rPr lang="en-US" smtClean="0"/>
              <a:t>‹#›</a:t>
            </a:fld>
            <a:endParaRPr lang="en-US"/>
          </a:p>
        </p:txBody>
      </p:sp>
    </p:spTree>
    <p:extLst>
      <p:ext uri="{BB962C8B-B14F-4D97-AF65-F5344CB8AC3E}">
        <p14:creationId xmlns:p14="http://schemas.microsoft.com/office/powerpoint/2010/main" val="287934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23492" y="491298"/>
            <a:ext cx="9444507" cy="2380691"/>
          </a:xfrm>
        </p:spPr>
        <p:txBody>
          <a:bodyPr/>
          <a:lstStyle/>
          <a:p>
            <a:r>
              <a:rPr lang="en-US" b="1" i="1" dirty="0" smtClean="0">
                <a:solidFill>
                  <a:schemeClr val="accent6">
                    <a:lumMod val="75000"/>
                  </a:schemeClr>
                </a:solidFill>
              </a:rPr>
              <a:t>Woodland Public Schools</a:t>
            </a:r>
            <a:endParaRPr lang="en-US" b="1" i="1" dirty="0">
              <a:solidFill>
                <a:schemeClr val="accent6">
                  <a:lumMod val="75000"/>
                </a:schemeClr>
              </a:solidFill>
            </a:endParaRPr>
          </a:p>
        </p:txBody>
      </p:sp>
      <p:sp>
        <p:nvSpPr>
          <p:cNvPr id="3" name="Subtitle 2"/>
          <p:cNvSpPr>
            <a:spLocks noGrp="1"/>
          </p:cNvSpPr>
          <p:nvPr>
            <p:ph type="subTitle" idx="1"/>
          </p:nvPr>
        </p:nvSpPr>
        <p:spPr>
          <a:xfrm>
            <a:off x="1373746" y="4168708"/>
            <a:ext cx="9144000" cy="1655762"/>
          </a:xfrm>
        </p:spPr>
        <p:txBody>
          <a:bodyPr>
            <a:normAutofit/>
          </a:bodyPr>
          <a:lstStyle/>
          <a:p>
            <a:r>
              <a:rPr lang="en-US" sz="3600" dirty="0" smtClean="0">
                <a:solidFill>
                  <a:schemeClr val="accent6">
                    <a:lumMod val="75000"/>
                  </a:schemeClr>
                </a:solidFill>
              </a:rPr>
              <a:t>Facilities </a:t>
            </a:r>
            <a:r>
              <a:rPr lang="en-US" sz="3600" dirty="0">
                <a:solidFill>
                  <a:schemeClr val="accent6">
                    <a:lumMod val="75000"/>
                  </a:schemeClr>
                </a:solidFill>
              </a:rPr>
              <a:t>and </a:t>
            </a:r>
            <a:r>
              <a:rPr lang="en-US" sz="3600" dirty="0" smtClean="0">
                <a:solidFill>
                  <a:schemeClr val="accent6">
                    <a:lumMod val="75000"/>
                  </a:schemeClr>
                </a:solidFill>
              </a:rPr>
              <a:t>Safety </a:t>
            </a:r>
          </a:p>
          <a:p>
            <a:r>
              <a:rPr lang="en-US" sz="3600" dirty="0" smtClean="0">
                <a:solidFill>
                  <a:schemeClr val="accent6">
                    <a:lumMod val="75000"/>
                  </a:schemeClr>
                </a:solidFill>
              </a:rPr>
              <a:t>February 2017 </a:t>
            </a:r>
            <a:r>
              <a:rPr lang="en-US" sz="3600" dirty="0" smtClean="0">
                <a:solidFill>
                  <a:schemeClr val="accent6">
                    <a:lumMod val="75000"/>
                  </a:schemeClr>
                </a:solidFill>
              </a:rPr>
              <a:t>report </a:t>
            </a:r>
            <a:endParaRPr lang="en-US" sz="3600" dirty="0">
              <a:solidFill>
                <a:schemeClr val="accent6">
                  <a:lumMod val="75000"/>
                </a:schemeClr>
              </a:solidFill>
            </a:endParaRPr>
          </a:p>
        </p:txBody>
      </p:sp>
    </p:spTree>
    <p:extLst>
      <p:ext uri="{BB962C8B-B14F-4D97-AF65-F5344CB8AC3E}">
        <p14:creationId xmlns:p14="http://schemas.microsoft.com/office/powerpoint/2010/main" val="1156243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7196" y="0"/>
            <a:ext cx="11727957" cy="817916"/>
          </a:xfrm>
          <a:prstGeom prst="rect">
            <a:avLst/>
          </a:prstGeom>
        </p:spPr>
        <p:txBody>
          <a:bodyPr wrap="square">
            <a:spAutoFit/>
          </a:bodyPr>
          <a:lstStyle/>
          <a:p>
            <a:pPr>
              <a:lnSpc>
                <a:spcPct val="115000"/>
              </a:lnSpc>
            </a:pPr>
            <a:r>
              <a:rPr lang="en-US" sz="2400" i="1" dirty="0" smtClean="0">
                <a:effectLst/>
                <a:latin typeface="Calibri" panose="020F0502020204030204" pitchFamily="34" charset="0"/>
                <a:ea typeface="Calibri" panose="020F0502020204030204" pitchFamily="34" charset="0"/>
                <a:cs typeface="Times New Roman" panose="02020603050405020304" pitchFamily="18" charset="0"/>
              </a:rPr>
              <a:t>FACILITIES REPORT</a:t>
            </a:r>
          </a:p>
          <a:p>
            <a:pPr>
              <a:lnSpc>
                <a:spcPct val="115000"/>
              </a:lnSpc>
            </a:pPr>
            <a:endParaRPr lang="en-US" sz="1700" b="1" u="sng"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217196" y="676248"/>
            <a:ext cx="11509019" cy="7480509"/>
          </a:xfrm>
          <a:prstGeom prst="rect">
            <a:avLst/>
          </a:prstGeom>
        </p:spPr>
        <p:txBody>
          <a:bodyPr wrap="square">
            <a:spAutoFit/>
          </a:bodyPr>
          <a:lstStyle/>
          <a:p>
            <a:r>
              <a:rPr lang="en-US" sz="2000" u="sng" dirty="0" smtClean="0"/>
              <a:t>CO Detectors </a:t>
            </a:r>
            <a:endParaRPr lang="en-US" sz="2000" u="sng" dirty="0"/>
          </a:p>
          <a:p>
            <a:r>
              <a:rPr lang="en-US" sz="2000" dirty="0" smtClean="0"/>
              <a:t>Carbon Monoxide (CO) detectors have been installed in all of the classrooms at the WMS campus. Additional detectors have been ordered for the 1</a:t>
            </a:r>
            <a:r>
              <a:rPr lang="en-US" sz="2000" baseline="30000" dirty="0" smtClean="0"/>
              <a:t>st</a:t>
            </a:r>
            <a:r>
              <a:rPr lang="en-US" sz="2000" dirty="0" smtClean="0"/>
              <a:t> grade wing of the Primary School. These two schools have indirect fired gas heating systems. Natural gas fired equipment creates CO as part of the burning process. Normally this gas is exhausted and poses no danger to occupants of spaces heated with natural gas. There is always a possibility that the equipment can malfunction and contaminate the clean air stream with CO. If the level reaches the alarm set point (expressed PPM) an alarm will activate to alert staff to evacuate the space. Instructions</a:t>
            </a:r>
            <a:r>
              <a:rPr lang="en-US" sz="2000" dirty="0" smtClean="0"/>
              <a:t> have been given to the school on how to proceed in the event of an alarm.</a:t>
            </a:r>
            <a:r>
              <a:rPr lang="en-US" sz="2000" dirty="0" smtClean="0"/>
              <a:t>      </a:t>
            </a:r>
          </a:p>
          <a:p>
            <a:endParaRPr lang="en-US" sz="2000" dirty="0"/>
          </a:p>
          <a:p>
            <a:r>
              <a:rPr lang="en-US" sz="2000" u="sng" dirty="0" smtClean="0"/>
              <a:t>Security Camera System WPS</a:t>
            </a:r>
            <a:endParaRPr lang="en-US" sz="2000" dirty="0" smtClean="0"/>
          </a:p>
          <a:p>
            <a:r>
              <a:rPr lang="en-US" sz="2000" dirty="0" smtClean="0"/>
              <a:t>Due to the increased level of tagging activity we are moving forward with the installat</a:t>
            </a:r>
            <a:r>
              <a:rPr lang="en-US" sz="2000" dirty="0" smtClean="0"/>
              <a:t>ion of a security camera system at WPS. Due to the high cost of contracting this out, we have pulled this project in house. A 16 camera system has been purchased and will be installed as time permits. I would expect to have the system installed to some level by the end of the spring break.</a:t>
            </a:r>
            <a:endParaRPr lang="en-US" sz="2000" dirty="0"/>
          </a:p>
          <a:p>
            <a:endParaRPr lang="en-US" sz="2000" u="sng" dirty="0" smtClean="0"/>
          </a:p>
          <a:p>
            <a:r>
              <a:rPr lang="en-US" sz="2000" u="sng" dirty="0" smtClean="0"/>
              <a:t>Portable </a:t>
            </a:r>
            <a:r>
              <a:rPr lang="en-US" sz="2000" u="sng" dirty="0"/>
              <a:t>install Woodland  Intermediate School</a:t>
            </a:r>
            <a:r>
              <a:rPr lang="en-US" sz="2000" dirty="0"/>
              <a:t> – Permits were filed with the city of Woodland the week of March 6</a:t>
            </a:r>
            <a:r>
              <a:rPr lang="en-US" sz="2000" baseline="30000" dirty="0"/>
              <a:t>th</a:t>
            </a:r>
            <a:r>
              <a:rPr lang="en-US" sz="2000" dirty="0"/>
              <a:t>. Grading of the site will occur during spring break and foundation gravel will be installed. Additionally WIS HVAC equipment will be moved to accommodate the clearance necessary for the building access ramps. </a:t>
            </a:r>
            <a:r>
              <a:rPr lang="en-US" sz="2000" dirty="0" smtClean="0"/>
              <a:t>The </a:t>
            </a:r>
            <a:r>
              <a:rPr lang="en-US" sz="2000" dirty="0"/>
              <a:t>goal is to have the site ready and install the buildings first week of summer.  </a:t>
            </a:r>
          </a:p>
          <a:p>
            <a:endParaRPr lang="en-US" sz="2000" dirty="0"/>
          </a:p>
          <a:p>
            <a:pPr>
              <a:lnSpc>
                <a:spcPct val="115000"/>
              </a:lnSpc>
            </a:pPr>
            <a:endParaRPr lang="en-US" dirty="0"/>
          </a:p>
          <a:p>
            <a:r>
              <a:rPr lang="en-US" dirty="0"/>
              <a:t> </a:t>
            </a: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76881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440" y="313610"/>
            <a:ext cx="10515600" cy="626548"/>
          </a:xfrm>
        </p:spPr>
        <p:txBody>
          <a:bodyPr>
            <a:normAutofit/>
          </a:bodyPr>
          <a:lstStyle/>
          <a:p>
            <a:r>
              <a:rPr lang="en-US" sz="2800" b="1" dirty="0" smtClean="0"/>
              <a:t>FACILITY CHARTS – POWER COST AND WORK ORDER STATUS</a:t>
            </a:r>
            <a:endParaRPr lang="en-US" sz="2800" dirty="0"/>
          </a:p>
        </p:txBody>
      </p:sp>
      <p:pic>
        <p:nvPicPr>
          <p:cNvPr id="5" name="Content Placeholder 4"/>
          <p:cNvPicPr>
            <a:picLocks noGrp="1" noChangeAspect="1"/>
          </p:cNvPicPr>
          <p:nvPr>
            <p:ph idx="1"/>
          </p:nvPr>
        </p:nvPicPr>
        <p:blipFill>
          <a:blip r:embed="rId2"/>
          <a:stretch>
            <a:fillRect/>
          </a:stretch>
        </p:blipFill>
        <p:spPr>
          <a:xfrm>
            <a:off x="387440" y="1227309"/>
            <a:ext cx="5526331" cy="4012800"/>
          </a:xfrm>
          <a:prstGeom prst="rect">
            <a:avLst/>
          </a:prstGeom>
        </p:spPr>
      </p:pic>
      <p:pic>
        <p:nvPicPr>
          <p:cNvPr id="7" name="Picture 6"/>
          <p:cNvPicPr>
            <a:picLocks noChangeAspect="1"/>
          </p:cNvPicPr>
          <p:nvPr/>
        </p:nvPicPr>
        <p:blipFill>
          <a:blip r:embed="rId3"/>
          <a:stretch>
            <a:fillRect/>
          </a:stretch>
        </p:blipFill>
        <p:spPr>
          <a:xfrm>
            <a:off x="6362162" y="1218968"/>
            <a:ext cx="5237511" cy="4021141"/>
          </a:xfrm>
          <a:prstGeom prst="rect">
            <a:avLst/>
          </a:prstGeom>
        </p:spPr>
      </p:pic>
      <p:sp>
        <p:nvSpPr>
          <p:cNvPr id="8" name="TextBox 7"/>
          <p:cNvSpPr txBox="1"/>
          <p:nvPr/>
        </p:nvSpPr>
        <p:spPr>
          <a:xfrm>
            <a:off x="387440" y="5465089"/>
            <a:ext cx="5125249" cy="923330"/>
          </a:xfrm>
          <a:prstGeom prst="rect">
            <a:avLst/>
          </a:prstGeom>
          <a:noFill/>
        </p:spPr>
        <p:txBody>
          <a:bodyPr wrap="none" rtlCol="0">
            <a:spAutoFit/>
          </a:bodyPr>
          <a:lstStyle/>
          <a:p>
            <a:r>
              <a:rPr lang="en-US" dirty="0" smtClean="0"/>
              <a:t>Increased Power consumption all campus in January </a:t>
            </a:r>
          </a:p>
          <a:p>
            <a:r>
              <a:rPr lang="en-US" dirty="0" smtClean="0"/>
              <a:t>attributed to lower than normal temperatures in </a:t>
            </a:r>
          </a:p>
          <a:p>
            <a:r>
              <a:rPr lang="en-US" dirty="0" smtClean="0"/>
              <a:t>Woodland.  </a:t>
            </a:r>
            <a:endParaRPr lang="en-US" dirty="0"/>
          </a:p>
        </p:txBody>
      </p:sp>
    </p:spTree>
    <p:extLst>
      <p:ext uri="{BB962C8B-B14F-4D97-AF65-F5344CB8AC3E}">
        <p14:creationId xmlns:p14="http://schemas.microsoft.com/office/powerpoint/2010/main" val="40789361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793" y="119664"/>
            <a:ext cx="10515600" cy="626548"/>
          </a:xfrm>
        </p:spPr>
        <p:txBody>
          <a:bodyPr>
            <a:normAutofit/>
          </a:bodyPr>
          <a:lstStyle/>
          <a:p>
            <a:r>
              <a:rPr lang="en-US" sz="2800" b="1" dirty="0" smtClean="0"/>
              <a:t>FACILITY CHARTS – WATER USAGE- WHS, WIS, WMS, WPS</a:t>
            </a:r>
            <a:endParaRPr lang="en-US" sz="2800" b="1" dirty="0"/>
          </a:p>
        </p:txBody>
      </p:sp>
      <p:sp>
        <p:nvSpPr>
          <p:cNvPr id="3" name="TextBox 2"/>
          <p:cNvSpPr txBox="1"/>
          <p:nvPr/>
        </p:nvSpPr>
        <p:spPr>
          <a:xfrm>
            <a:off x="8317610" y="5801714"/>
            <a:ext cx="3442289" cy="923330"/>
          </a:xfrm>
          <a:prstGeom prst="rect">
            <a:avLst/>
          </a:prstGeom>
          <a:noFill/>
        </p:spPr>
        <p:txBody>
          <a:bodyPr wrap="none" rtlCol="0">
            <a:spAutoFit/>
          </a:bodyPr>
          <a:lstStyle/>
          <a:p>
            <a:r>
              <a:rPr lang="en-US" dirty="0" smtClean="0"/>
              <a:t>Water billed every two months. </a:t>
            </a:r>
          </a:p>
          <a:p>
            <a:r>
              <a:rPr lang="en-US" dirty="0" smtClean="0"/>
              <a:t>Next update will be in </a:t>
            </a:r>
            <a:r>
              <a:rPr lang="en-US" dirty="0" smtClean="0"/>
              <a:t>May report </a:t>
            </a:r>
          </a:p>
          <a:p>
            <a:r>
              <a:rPr lang="en-US" dirty="0" smtClean="0"/>
              <a:t>for March and April</a:t>
            </a:r>
            <a:endParaRPr lang="en-US" dirty="0"/>
          </a:p>
        </p:txBody>
      </p:sp>
      <p:pic>
        <p:nvPicPr>
          <p:cNvPr id="5" name="Content Placeholder 4"/>
          <p:cNvPicPr>
            <a:picLocks noGrp="1" noChangeAspect="1"/>
          </p:cNvPicPr>
          <p:nvPr>
            <p:ph idx="1"/>
          </p:nvPr>
        </p:nvPicPr>
        <p:blipFill>
          <a:blip r:embed="rId2"/>
          <a:stretch>
            <a:fillRect/>
          </a:stretch>
        </p:blipFill>
        <p:spPr>
          <a:xfrm>
            <a:off x="257793" y="2228608"/>
            <a:ext cx="3496958" cy="2085257"/>
          </a:xfrm>
          <a:prstGeom prst="rect">
            <a:avLst/>
          </a:prstGeom>
        </p:spPr>
      </p:pic>
      <p:pic>
        <p:nvPicPr>
          <p:cNvPr id="8" name="Picture 7"/>
          <p:cNvPicPr>
            <a:picLocks noChangeAspect="1"/>
          </p:cNvPicPr>
          <p:nvPr/>
        </p:nvPicPr>
        <p:blipFill>
          <a:blip r:embed="rId3"/>
          <a:stretch>
            <a:fillRect/>
          </a:stretch>
        </p:blipFill>
        <p:spPr>
          <a:xfrm>
            <a:off x="198859" y="4584880"/>
            <a:ext cx="3555892" cy="2140164"/>
          </a:xfrm>
          <a:prstGeom prst="rect">
            <a:avLst/>
          </a:prstGeom>
        </p:spPr>
      </p:pic>
      <p:pic>
        <p:nvPicPr>
          <p:cNvPr id="9" name="Picture 8"/>
          <p:cNvPicPr>
            <a:picLocks noChangeAspect="1"/>
          </p:cNvPicPr>
          <p:nvPr/>
        </p:nvPicPr>
        <p:blipFill>
          <a:blip r:embed="rId4"/>
          <a:stretch>
            <a:fillRect/>
          </a:stretch>
        </p:blipFill>
        <p:spPr>
          <a:xfrm>
            <a:off x="4277724" y="835310"/>
            <a:ext cx="3206987" cy="1914872"/>
          </a:xfrm>
          <a:prstGeom prst="rect">
            <a:avLst/>
          </a:prstGeom>
        </p:spPr>
      </p:pic>
      <p:pic>
        <p:nvPicPr>
          <p:cNvPr id="10" name="Picture 9"/>
          <p:cNvPicPr>
            <a:picLocks noChangeAspect="1"/>
          </p:cNvPicPr>
          <p:nvPr/>
        </p:nvPicPr>
        <p:blipFill>
          <a:blip r:embed="rId5"/>
          <a:stretch>
            <a:fillRect/>
          </a:stretch>
        </p:blipFill>
        <p:spPr>
          <a:xfrm>
            <a:off x="4277723" y="2846676"/>
            <a:ext cx="3206987" cy="1925044"/>
          </a:xfrm>
          <a:prstGeom prst="rect">
            <a:avLst/>
          </a:prstGeom>
        </p:spPr>
      </p:pic>
      <p:pic>
        <p:nvPicPr>
          <p:cNvPr id="11" name="Picture 10"/>
          <p:cNvPicPr>
            <a:picLocks noChangeAspect="1"/>
          </p:cNvPicPr>
          <p:nvPr/>
        </p:nvPicPr>
        <p:blipFill>
          <a:blip r:embed="rId6"/>
          <a:stretch>
            <a:fillRect/>
          </a:stretch>
        </p:blipFill>
        <p:spPr>
          <a:xfrm>
            <a:off x="4277723" y="4849727"/>
            <a:ext cx="3206987" cy="1930170"/>
          </a:xfrm>
          <a:prstGeom prst="rect">
            <a:avLst/>
          </a:prstGeom>
        </p:spPr>
      </p:pic>
      <p:pic>
        <p:nvPicPr>
          <p:cNvPr id="12" name="Picture 11"/>
          <p:cNvPicPr>
            <a:picLocks noChangeAspect="1"/>
          </p:cNvPicPr>
          <p:nvPr/>
        </p:nvPicPr>
        <p:blipFill>
          <a:blip r:embed="rId7"/>
          <a:stretch>
            <a:fillRect/>
          </a:stretch>
        </p:blipFill>
        <p:spPr>
          <a:xfrm>
            <a:off x="7968321" y="992717"/>
            <a:ext cx="3637965" cy="2183745"/>
          </a:xfrm>
          <a:prstGeom prst="rect">
            <a:avLst/>
          </a:prstGeom>
        </p:spPr>
      </p:pic>
      <p:pic>
        <p:nvPicPr>
          <p:cNvPr id="14" name="Picture 13"/>
          <p:cNvPicPr>
            <a:picLocks noChangeAspect="1"/>
          </p:cNvPicPr>
          <p:nvPr/>
        </p:nvPicPr>
        <p:blipFill>
          <a:blip r:embed="rId8"/>
          <a:stretch>
            <a:fillRect/>
          </a:stretch>
        </p:blipFill>
        <p:spPr>
          <a:xfrm>
            <a:off x="7968321" y="3422968"/>
            <a:ext cx="3598604" cy="2308267"/>
          </a:xfrm>
          <a:prstGeom prst="rect">
            <a:avLst/>
          </a:prstGeom>
        </p:spPr>
      </p:pic>
      <p:sp>
        <p:nvSpPr>
          <p:cNvPr id="25" name="TextBox 24"/>
          <p:cNvSpPr txBox="1"/>
          <p:nvPr/>
        </p:nvSpPr>
        <p:spPr>
          <a:xfrm>
            <a:off x="79886" y="1249265"/>
            <a:ext cx="4054700" cy="923330"/>
          </a:xfrm>
          <a:prstGeom prst="rect">
            <a:avLst/>
          </a:prstGeom>
          <a:noFill/>
        </p:spPr>
        <p:txBody>
          <a:bodyPr wrap="none" rtlCol="0">
            <a:spAutoFit/>
          </a:bodyPr>
          <a:lstStyle/>
          <a:p>
            <a:r>
              <a:rPr lang="en-US" dirty="0" smtClean="0"/>
              <a:t>Irrigation at WHS is flowing 1400 CF/</a:t>
            </a:r>
            <a:r>
              <a:rPr lang="en-US" dirty="0" err="1" smtClean="0"/>
              <a:t>mth</a:t>
            </a:r>
            <a:r>
              <a:rPr lang="en-US" dirty="0" smtClean="0"/>
              <a:t>.</a:t>
            </a:r>
          </a:p>
          <a:p>
            <a:r>
              <a:rPr lang="en-US" dirty="0" smtClean="0"/>
              <a:t>(10,472 gallons) with system isolated.  </a:t>
            </a:r>
          </a:p>
          <a:p>
            <a:r>
              <a:rPr lang="en-US" dirty="0" smtClean="0"/>
              <a:t>Currently troubleshooting this problem   </a:t>
            </a:r>
            <a:endParaRPr lang="en-US" dirty="0"/>
          </a:p>
        </p:txBody>
      </p:sp>
    </p:spTree>
    <p:extLst>
      <p:ext uri="{BB962C8B-B14F-4D97-AF65-F5344CB8AC3E}">
        <p14:creationId xmlns:p14="http://schemas.microsoft.com/office/powerpoint/2010/main" val="1695958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621776" y="467672"/>
            <a:ext cx="10615756" cy="6863417"/>
          </a:xfrm>
          <a:prstGeom prst="rect">
            <a:avLst/>
          </a:prstGeom>
          <a:noFill/>
        </p:spPr>
        <p:txBody>
          <a:bodyPr wrap="square" rtlCol="0">
            <a:spAutoFit/>
          </a:bodyPr>
          <a:lstStyle/>
          <a:p>
            <a:endParaRPr lang="en-US" sz="2000" dirty="0"/>
          </a:p>
          <a:p>
            <a:r>
              <a:rPr lang="en-US" sz="2000" u="sng" dirty="0" smtClean="0"/>
              <a:t>Accidents for the month </a:t>
            </a:r>
          </a:p>
          <a:p>
            <a:r>
              <a:rPr lang="en-US" sz="2000" dirty="0" smtClean="0"/>
              <a:t>There were a total of </a:t>
            </a:r>
            <a:r>
              <a:rPr lang="en-US" sz="2000" dirty="0" smtClean="0"/>
              <a:t>12 </a:t>
            </a:r>
            <a:r>
              <a:rPr lang="en-US" sz="2000" dirty="0" smtClean="0"/>
              <a:t>injuries in the month of </a:t>
            </a:r>
            <a:r>
              <a:rPr lang="en-US" sz="2000" dirty="0" smtClean="0"/>
              <a:t>February-4 Staff and 8 students </a:t>
            </a:r>
          </a:p>
          <a:p>
            <a:endParaRPr lang="en-US" sz="2000" u="sng" dirty="0" smtClean="0"/>
          </a:p>
          <a:p>
            <a:r>
              <a:rPr lang="en-US" sz="2000" u="sng" dirty="0" smtClean="0"/>
              <a:t>Staff Accidents/Incidents </a:t>
            </a:r>
            <a:r>
              <a:rPr lang="en-US" sz="2000" u="sng" dirty="0" smtClean="0"/>
              <a:t>(4)</a:t>
            </a:r>
            <a:endParaRPr lang="en-US" sz="2000" u="sng" dirty="0" smtClean="0"/>
          </a:p>
          <a:p>
            <a:pPr marL="342900" indent="-342900">
              <a:buFont typeface="Arial" panose="020B0604020202020204" pitchFamily="34" charset="0"/>
              <a:buChar char="•"/>
            </a:pPr>
            <a:r>
              <a:rPr lang="en-US" sz="2000" dirty="0" smtClean="0"/>
              <a:t>WPS – </a:t>
            </a:r>
            <a:r>
              <a:rPr lang="en-US" sz="2000" dirty="0" smtClean="0"/>
              <a:t>Employee cut finger on edge of can</a:t>
            </a:r>
          </a:p>
          <a:p>
            <a:pPr marL="342900" indent="-342900">
              <a:buFont typeface="Arial" panose="020B0604020202020204" pitchFamily="34" charset="0"/>
              <a:buChar char="•"/>
            </a:pPr>
            <a:r>
              <a:rPr lang="en-US" sz="2000" dirty="0" smtClean="0"/>
              <a:t>WPS – Employee injured hip trying to diffuse situation with angry s</a:t>
            </a:r>
            <a:r>
              <a:rPr lang="en-US" sz="2000" dirty="0" smtClean="0"/>
              <a:t>tudent </a:t>
            </a:r>
            <a:endParaRPr lang="en-US" sz="2000" dirty="0" smtClean="0"/>
          </a:p>
          <a:p>
            <a:pPr marL="342900" indent="-342900">
              <a:buFont typeface="Arial" panose="020B0604020202020204" pitchFamily="34" charset="0"/>
              <a:buChar char="•"/>
            </a:pPr>
            <a:r>
              <a:rPr lang="en-US" sz="2000" dirty="0" smtClean="0"/>
              <a:t>WIS – Employee slipped </a:t>
            </a:r>
            <a:r>
              <a:rPr lang="en-US" sz="2000" dirty="0" smtClean="0"/>
              <a:t>on concrete, said his shoes were a poor choice, purchased new shoes</a:t>
            </a:r>
          </a:p>
          <a:p>
            <a:pPr marL="342900" indent="-342900">
              <a:buFont typeface="Arial" panose="020B0604020202020204" pitchFamily="34" charset="0"/>
              <a:buChar char="•"/>
            </a:pPr>
            <a:r>
              <a:rPr lang="en-US" sz="2000" dirty="0" smtClean="0"/>
              <a:t>WMS – Custodian cut finger on broken glass left in classroom, glass gloves ordered, staff notified  </a:t>
            </a:r>
            <a:r>
              <a:rPr lang="en-US" sz="2000" dirty="0" smtClean="0"/>
              <a:t> </a:t>
            </a:r>
            <a:endParaRPr lang="en-US" sz="2000" dirty="0" smtClean="0"/>
          </a:p>
          <a:p>
            <a:endParaRPr lang="en-US" sz="2000" dirty="0"/>
          </a:p>
          <a:p>
            <a:r>
              <a:rPr lang="en-US" sz="2000" u="sng" dirty="0" smtClean="0"/>
              <a:t>Student Accidents/injuries </a:t>
            </a:r>
            <a:r>
              <a:rPr lang="en-US" sz="2000" u="sng" dirty="0" smtClean="0"/>
              <a:t>(8) </a:t>
            </a:r>
            <a:endParaRPr lang="en-US" sz="2000" u="sng" dirty="0" smtClean="0"/>
          </a:p>
          <a:p>
            <a:pPr marL="342900" indent="-342900">
              <a:buFont typeface="Arial" panose="020B0604020202020204" pitchFamily="34" charset="0"/>
              <a:buChar char="•"/>
            </a:pPr>
            <a:r>
              <a:rPr lang="en-US" sz="2000" dirty="0" smtClean="0"/>
              <a:t>WIS – </a:t>
            </a:r>
            <a:r>
              <a:rPr lang="en-US" sz="2000" dirty="0"/>
              <a:t>Student </a:t>
            </a:r>
            <a:r>
              <a:rPr lang="en-US" sz="2000" dirty="0" smtClean="0"/>
              <a:t>ran into pole. Placed reflective tape on pole, head injury</a:t>
            </a:r>
            <a:endParaRPr lang="en-US" sz="2000" dirty="0"/>
          </a:p>
          <a:p>
            <a:pPr marL="342900" indent="-342900">
              <a:buFont typeface="Arial" panose="020B0604020202020204" pitchFamily="34" charset="0"/>
              <a:buChar char="•"/>
            </a:pPr>
            <a:r>
              <a:rPr lang="en-US" sz="2000" dirty="0" smtClean="0"/>
              <a:t>WHS – Student </a:t>
            </a:r>
            <a:r>
              <a:rPr lang="en-US" sz="2000" dirty="0" smtClean="0"/>
              <a:t>passed out after being choked</a:t>
            </a:r>
            <a:r>
              <a:rPr lang="en-US" sz="2000" dirty="0" smtClean="0"/>
              <a:t>, hit head, concussion. Student disciplined by staff</a:t>
            </a:r>
          </a:p>
          <a:p>
            <a:pPr marL="342900" indent="-342900">
              <a:buFont typeface="Arial" panose="020B0604020202020204" pitchFamily="34" charset="0"/>
              <a:buChar char="•"/>
            </a:pPr>
            <a:r>
              <a:rPr lang="en-US" sz="2000" dirty="0" smtClean="0"/>
              <a:t>WHS – Student stabbed leg with scissors when backpack slid down arm, 22 stiches</a:t>
            </a:r>
          </a:p>
          <a:p>
            <a:pPr marL="342900" indent="-342900">
              <a:buFont typeface="Arial" panose="020B0604020202020204" pitchFamily="34" charset="0"/>
              <a:buChar char="•"/>
            </a:pPr>
            <a:r>
              <a:rPr lang="en-US" sz="2000" dirty="0" smtClean="0"/>
              <a:t>WHS – Student fell backward playing catch, hit head, monitored and notified parent.   </a:t>
            </a:r>
          </a:p>
          <a:p>
            <a:pPr marL="342900" indent="-342900">
              <a:buFont typeface="Arial" panose="020B0604020202020204" pitchFamily="34" charset="0"/>
              <a:buChar char="•"/>
            </a:pPr>
            <a:r>
              <a:rPr lang="en-US" sz="2000" dirty="0" smtClean="0"/>
              <a:t>WPS – Student hit mouth on table after loosing balance, saw Dentist </a:t>
            </a:r>
          </a:p>
          <a:p>
            <a:pPr marL="342900" indent="-342900">
              <a:buFont typeface="Arial" panose="020B0604020202020204" pitchFamily="34" charset="0"/>
              <a:buChar char="•"/>
            </a:pPr>
            <a:r>
              <a:rPr lang="en-US" sz="2000" dirty="0" smtClean="0"/>
              <a:t>WPS - Student hit leg on table support when getting up, contusion - ice applied</a:t>
            </a:r>
          </a:p>
          <a:p>
            <a:pPr marL="342900" indent="-342900">
              <a:buFont typeface="Arial" panose="020B0604020202020204" pitchFamily="34" charset="0"/>
              <a:buChar char="•"/>
            </a:pPr>
            <a:r>
              <a:rPr lang="en-US" sz="2000" dirty="0" smtClean="0"/>
              <a:t>WPS  - Student hit by swing in head, 3 staples.  Swing is incomplete and will be removed.    </a:t>
            </a:r>
          </a:p>
          <a:p>
            <a:pPr marL="342900" indent="-342900">
              <a:buFont typeface="Arial" panose="020B0604020202020204" pitchFamily="34" charset="0"/>
              <a:buChar char="•"/>
            </a:pPr>
            <a:r>
              <a:rPr lang="en-US" sz="2000" dirty="0" smtClean="0"/>
              <a:t>WPS – Student tripped, hit head on table. Contusion, ice applied </a:t>
            </a:r>
          </a:p>
          <a:p>
            <a:pPr marL="342900" indent="-342900">
              <a:buFont typeface="Arial" panose="020B0604020202020204" pitchFamily="34" charset="0"/>
              <a:buChar char="•"/>
            </a:pPr>
            <a:endParaRPr lang="en-US" sz="2000" dirty="0" smtClean="0"/>
          </a:p>
          <a:p>
            <a:endParaRPr lang="en-US" sz="2000" dirty="0"/>
          </a:p>
          <a:p>
            <a:endParaRPr lang="en-US" sz="2000" b="1" u="sng" dirty="0"/>
          </a:p>
        </p:txBody>
      </p:sp>
      <p:sp>
        <p:nvSpPr>
          <p:cNvPr id="5" name="TextBox 4"/>
          <p:cNvSpPr txBox="1"/>
          <p:nvPr/>
        </p:nvSpPr>
        <p:spPr>
          <a:xfrm>
            <a:off x="312110" y="206062"/>
            <a:ext cx="1324080" cy="523220"/>
          </a:xfrm>
          <a:prstGeom prst="rect">
            <a:avLst/>
          </a:prstGeom>
          <a:noFill/>
        </p:spPr>
        <p:txBody>
          <a:bodyPr wrap="none" rtlCol="0">
            <a:spAutoFit/>
          </a:bodyPr>
          <a:lstStyle/>
          <a:p>
            <a:r>
              <a:rPr lang="en-US" sz="2800" i="1" dirty="0" smtClean="0"/>
              <a:t>SAFETY </a:t>
            </a:r>
            <a:endParaRPr lang="en-US" sz="2800" i="1" dirty="0"/>
          </a:p>
        </p:txBody>
      </p:sp>
    </p:spTree>
    <p:extLst>
      <p:ext uri="{BB962C8B-B14F-4D97-AF65-F5344CB8AC3E}">
        <p14:creationId xmlns:p14="http://schemas.microsoft.com/office/powerpoint/2010/main" val="31933113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12110" y="0"/>
            <a:ext cx="2549609" cy="523220"/>
          </a:xfrm>
          <a:prstGeom prst="rect">
            <a:avLst/>
          </a:prstGeom>
          <a:noFill/>
        </p:spPr>
        <p:txBody>
          <a:bodyPr wrap="none" rtlCol="0">
            <a:spAutoFit/>
          </a:bodyPr>
          <a:lstStyle/>
          <a:p>
            <a:r>
              <a:rPr lang="en-US" sz="2800" i="1" dirty="0" smtClean="0"/>
              <a:t>SAFETY CHARTS </a:t>
            </a:r>
            <a:endParaRPr lang="en-US" sz="2800" i="1" dirty="0"/>
          </a:p>
        </p:txBody>
      </p:sp>
      <p:pic>
        <p:nvPicPr>
          <p:cNvPr id="2" name="Picture 1"/>
          <p:cNvPicPr>
            <a:picLocks noChangeAspect="1"/>
          </p:cNvPicPr>
          <p:nvPr/>
        </p:nvPicPr>
        <p:blipFill>
          <a:blip r:embed="rId2"/>
          <a:stretch>
            <a:fillRect/>
          </a:stretch>
        </p:blipFill>
        <p:spPr>
          <a:xfrm>
            <a:off x="590762" y="636389"/>
            <a:ext cx="4541914" cy="2786113"/>
          </a:xfrm>
          <a:prstGeom prst="rect">
            <a:avLst/>
          </a:prstGeom>
        </p:spPr>
      </p:pic>
      <p:pic>
        <p:nvPicPr>
          <p:cNvPr id="3" name="Picture 2"/>
          <p:cNvPicPr>
            <a:picLocks noChangeAspect="1"/>
          </p:cNvPicPr>
          <p:nvPr/>
        </p:nvPicPr>
        <p:blipFill>
          <a:blip r:embed="rId3"/>
          <a:stretch>
            <a:fillRect/>
          </a:stretch>
        </p:blipFill>
        <p:spPr>
          <a:xfrm>
            <a:off x="6066341" y="604064"/>
            <a:ext cx="4541914" cy="2755631"/>
          </a:xfrm>
          <a:prstGeom prst="rect">
            <a:avLst/>
          </a:prstGeom>
        </p:spPr>
      </p:pic>
      <p:pic>
        <p:nvPicPr>
          <p:cNvPr id="4" name="Picture 3"/>
          <p:cNvPicPr>
            <a:picLocks noChangeAspect="1"/>
          </p:cNvPicPr>
          <p:nvPr/>
        </p:nvPicPr>
        <p:blipFill>
          <a:blip r:embed="rId4"/>
          <a:stretch>
            <a:fillRect/>
          </a:stretch>
        </p:blipFill>
        <p:spPr>
          <a:xfrm>
            <a:off x="590762" y="3642298"/>
            <a:ext cx="4541914" cy="2880423"/>
          </a:xfrm>
          <a:prstGeom prst="rect">
            <a:avLst/>
          </a:prstGeom>
        </p:spPr>
      </p:pic>
      <p:pic>
        <p:nvPicPr>
          <p:cNvPr id="5" name="Picture 4"/>
          <p:cNvPicPr>
            <a:picLocks noChangeAspect="1"/>
          </p:cNvPicPr>
          <p:nvPr/>
        </p:nvPicPr>
        <p:blipFill>
          <a:blip r:embed="rId5"/>
          <a:stretch>
            <a:fillRect/>
          </a:stretch>
        </p:blipFill>
        <p:spPr>
          <a:xfrm>
            <a:off x="6072438" y="3642297"/>
            <a:ext cx="4535817" cy="2880423"/>
          </a:xfrm>
          <a:prstGeom prst="rect">
            <a:avLst/>
          </a:prstGeom>
        </p:spPr>
      </p:pic>
    </p:spTree>
    <p:extLst>
      <p:ext uri="{BB962C8B-B14F-4D97-AF65-F5344CB8AC3E}">
        <p14:creationId xmlns:p14="http://schemas.microsoft.com/office/powerpoint/2010/main" val="12491805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12306</TotalTime>
  <Words>590</Words>
  <Application>Microsoft Office PowerPoint</Application>
  <PresentationFormat>Widescreen</PresentationFormat>
  <Paragraphs>47</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Times New Roman</vt:lpstr>
      <vt:lpstr>Office Theme</vt:lpstr>
      <vt:lpstr>Woodland Public Schools</vt:lpstr>
      <vt:lpstr>PowerPoint Presentation</vt:lpstr>
      <vt:lpstr>FACILITY CHARTS – POWER COST AND WORK ORDER STATUS</vt:lpstr>
      <vt:lpstr>FACILITY CHARTS – WATER USAGE- WHS, WIS, WMS, WPS</vt:lpstr>
      <vt:lpstr>PowerPoint Presentation</vt:lpstr>
      <vt:lpstr>PowerPoint Presentation</vt:lpstr>
    </vt:vector>
  </TitlesOfParts>
  <Company>Woodland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Facilities and Safety</dc:title>
  <dc:creator>Landrigan, Scott</dc:creator>
  <cp:lastModifiedBy>Landrigan, Scott</cp:lastModifiedBy>
  <cp:revision>164</cp:revision>
  <dcterms:created xsi:type="dcterms:W3CDTF">2016-04-19T23:51:26Z</dcterms:created>
  <dcterms:modified xsi:type="dcterms:W3CDTF">2017-03-21T17:04:42Z</dcterms:modified>
</cp:coreProperties>
</file>